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534" r:id="rId2"/>
    <p:sldId id="583" r:id="rId3"/>
    <p:sldId id="634" r:id="rId4"/>
    <p:sldId id="663" r:id="rId5"/>
    <p:sldId id="664" r:id="rId6"/>
    <p:sldId id="665" r:id="rId7"/>
    <p:sldId id="666" r:id="rId8"/>
    <p:sldId id="667" r:id="rId9"/>
    <p:sldId id="668" r:id="rId10"/>
    <p:sldId id="669" r:id="rId11"/>
    <p:sldId id="670" r:id="rId12"/>
    <p:sldId id="671" r:id="rId13"/>
    <p:sldId id="672" r:id="rId14"/>
    <p:sldId id="635" r:id="rId15"/>
    <p:sldId id="674" r:id="rId16"/>
    <p:sldId id="675" r:id="rId17"/>
    <p:sldId id="676" r:id="rId18"/>
    <p:sldId id="678" r:id="rId19"/>
    <p:sldId id="679" r:id="rId20"/>
    <p:sldId id="677" r:id="rId21"/>
  </p:sldIdLst>
  <p:sldSz cx="9144000" cy="6858000" type="screen4x3"/>
  <p:notesSz cx="6858000" cy="9296400"/>
  <p:defaultTextStyle>
    <a:defPPr>
      <a:defRPr lang="en-US"/>
    </a:defPPr>
    <a:lvl1pPr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1pPr>
    <a:lvl2pPr marL="4572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2pPr>
    <a:lvl3pPr marL="9144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3pPr>
    <a:lvl4pPr marL="13716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4pPr>
    <a:lvl5pPr marL="18288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5pPr>
    <a:lvl6pPr marL="22860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6pPr>
    <a:lvl7pPr marL="27432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7pPr>
    <a:lvl8pPr marL="32004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8pPr>
    <a:lvl9pPr marL="36576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2">
          <p15:clr>
            <a:srgbClr val="A4A3A4"/>
          </p15:clr>
        </p15:guide>
        <p15:guide id="2" orient="horz" pos="2880">
          <p15:clr>
            <a:srgbClr val="A4A3A4"/>
          </p15:clr>
        </p15:guide>
        <p15:guide id="3" orient="horz" pos="2256">
          <p15:clr>
            <a:srgbClr val="A4A3A4"/>
          </p15:clr>
        </p15:guide>
        <p15:guide id="4" pos="1920">
          <p15:clr>
            <a:srgbClr val="A4A3A4"/>
          </p15:clr>
        </p15:guide>
        <p15:guide id="5" pos="144">
          <p15:clr>
            <a:srgbClr val="A4A3A4"/>
          </p15:clr>
        </p15:guide>
        <p15:guide id="6" pos="55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0C4"/>
    <a:srgbClr val="E5F0F7"/>
    <a:srgbClr val="C6D4DD"/>
    <a:srgbClr val="FFFFFF"/>
    <a:srgbClr val="FF6846"/>
    <a:srgbClr val="13F0B6"/>
    <a:srgbClr val="39FF4F"/>
    <a:srgbClr val="003366"/>
    <a:srgbClr val="FF204A"/>
    <a:srgbClr val="17FF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Orta Stil 2 - Vurgu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Orta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51"/>
    <p:restoredTop sz="92669"/>
  </p:normalViewPr>
  <p:slideViewPr>
    <p:cSldViewPr>
      <p:cViewPr>
        <p:scale>
          <a:sx n="76" d="100"/>
          <a:sy n="76" d="100"/>
        </p:scale>
        <p:origin x="2152" y="352"/>
      </p:cViewPr>
      <p:guideLst>
        <p:guide orient="horz" pos="912"/>
        <p:guide orient="horz" pos="2880"/>
        <p:guide orient="horz" pos="2256"/>
        <p:guide pos="1920"/>
        <p:guide pos="144"/>
        <p:guide pos="55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00" d="100"/>
          <a:sy n="100" d="100"/>
        </p:scale>
        <p:origin x="1752" y="-728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 b="1"/>
            </a:lvl1pPr>
          </a:lstStyle>
          <a:p>
            <a:fld id="{91518750-F457-B341-9F07-6B957F51EBDC}" type="slidenum">
              <a:rPr lang="en-US" altLang="tr-TR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5463261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48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48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16425"/>
            <a:ext cx="5032375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48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48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 b="1"/>
            </a:lvl1pPr>
          </a:lstStyle>
          <a:p>
            <a:fld id="{5AD73B75-5514-634D-93C0-7FBBD93E1B6E}" type="slidenum">
              <a:rPr lang="en-US" altLang="tr-TR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0014714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fld id="{16030AE9-2274-E442-908D-5F5AD7F6653C}" type="slidenum">
              <a:rPr lang="en-US" altLang="tr-TR" sz="1200"/>
              <a:pPr/>
              <a:t>1</a:t>
            </a:fld>
            <a:endParaRPr lang="en-US" altLang="tr-TR" sz="1200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9025" y="682625"/>
            <a:ext cx="4667250" cy="3500438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763" y="4413250"/>
            <a:ext cx="5059362" cy="41878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tr-TR" altLang="tr-TR">
              <a:latin typeface="Times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1610827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41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46452"/>
            <a:ext cx="7772400" cy="553998"/>
          </a:xfrm>
        </p:spPr>
        <p:txBody>
          <a:bodyPr/>
          <a:lstStyle>
            <a:lvl1pPr>
              <a:defRPr>
                <a:solidFill>
                  <a:srgbClr val="FF434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7030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31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38900" y="685800"/>
            <a:ext cx="20193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685800"/>
            <a:ext cx="5905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2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00" b="19391"/>
          <a:stretch/>
        </p:blipFill>
        <p:spPr>
          <a:xfrm>
            <a:off x="8048512" y="5774480"/>
            <a:ext cx="1095488" cy="10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578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204A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tr-TR" dirty="0" err="1" smtClean="0"/>
              <a:t>Click</a:t>
            </a:r>
            <a:r>
              <a:rPr lang="tr-TR" dirty="0" smtClean="0"/>
              <a:t>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edit</a:t>
            </a:r>
            <a:r>
              <a:rPr lang="tr-TR" dirty="0" smtClean="0"/>
              <a:t> Master </a:t>
            </a:r>
            <a:r>
              <a:rPr lang="tr-TR" dirty="0" err="1" smtClean="0"/>
              <a:t>title</a:t>
            </a:r>
            <a:r>
              <a:rPr lang="tr-TR" dirty="0" smtClean="0"/>
              <a:t> </a:t>
            </a:r>
            <a:r>
              <a:rPr lang="tr-TR" dirty="0" err="1" smtClean="0"/>
              <a:t>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8839200" cy="5181600"/>
          </a:xfrm>
        </p:spPr>
        <p:txBody>
          <a:bodyPr/>
          <a:lstStyle>
            <a:lvl1pPr>
              <a:defRPr sz="22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1pPr>
            <a:lvl2pPr>
              <a:defRPr sz="18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2pPr>
            <a:lvl3pPr>
              <a:defRPr sz="16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3pPr>
            <a:lvl4pPr>
              <a:defRPr sz="14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4pPr>
            <a:lvl5pPr>
              <a:defRPr sz="1400" baseline="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5pPr>
          </a:lstStyle>
          <a:p>
            <a:pPr lvl="0"/>
            <a:r>
              <a:rPr lang="tr-TR" dirty="0" smtClean="0"/>
              <a:t>Click </a:t>
            </a:r>
            <a:r>
              <a:rPr lang="tr-TR" dirty="0" err="1" smtClean="0"/>
              <a:t>to</a:t>
            </a:r>
            <a:r>
              <a:rPr lang="tr-TR" dirty="0" smtClean="0"/>
              <a:t> </a:t>
            </a:r>
            <a:r>
              <a:rPr lang="tr-TR" dirty="0" err="1" smtClean="0"/>
              <a:t>edit</a:t>
            </a:r>
            <a:r>
              <a:rPr lang="tr-TR" dirty="0" smtClean="0"/>
              <a:t> Master </a:t>
            </a:r>
            <a:r>
              <a:rPr lang="tr-TR" dirty="0" err="1" smtClean="0"/>
              <a:t>text</a:t>
            </a:r>
            <a:r>
              <a:rPr lang="tr-TR" dirty="0" smtClean="0"/>
              <a:t> </a:t>
            </a:r>
            <a:r>
              <a:rPr lang="tr-TR" dirty="0" err="1" smtClean="0"/>
              <a:t>styles</a:t>
            </a:r>
            <a:endParaRPr lang="tr-TR" dirty="0" smtClean="0"/>
          </a:p>
          <a:p>
            <a:pPr lvl="1"/>
            <a:r>
              <a:rPr lang="tr-TR" dirty="0" smtClean="0"/>
              <a:t>Second </a:t>
            </a:r>
            <a:r>
              <a:rPr lang="tr-TR" dirty="0" err="1" smtClean="0"/>
              <a:t>level</a:t>
            </a:r>
            <a:endParaRPr lang="tr-TR" dirty="0" smtClean="0"/>
          </a:p>
          <a:p>
            <a:pPr lvl="2"/>
            <a:r>
              <a:rPr lang="tr-TR" dirty="0" smtClean="0"/>
              <a:t>Third </a:t>
            </a:r>
            <a:r>
              <a:rPr lang="tr-TR" dirty="0" err="1" smtClean="0"/>
              <a:t>level</a:t>
            </a:r>
            <a:endParaRPr lang="tr-TR" dirty="0" smtClean="0"/>
          </a:p>
          <a:p>
            <a:pPr lvl="3"/>
            <a:r>
              <a:rPr lang="tr-TR" dirty="0" err="1" smtClean="0"/>
              <a:t>Fourth</a:t>
            </a:r>
            <a:r>
              <a:rPr lang="tr-TR" dirty="0" smtClean="0"/>
              <a:t> </a:t>
            </a:r>
            <a:r>
              <a:rPr lang="tr-TR" dirty="0" err="1" smtClean="0"/>
              <a:t>level</a:t>
            </a:r>
            <a:endParaRPr lang="tr-TR" dirty="0" smtClean="0"/>
          </a:p>
          <a:p>
            <a:pPr lvl="4"/>
            <a:r>
              <a:rPr lang="tr-TR" dirty="0" err="1" smtClean="0"/>
              <a:t>Fifth</a:t>
            </a:r>
            <a:r>
              <a:rPr lang="tr-TR" dirty="0" smtClean="0"/>
              <a:t> </a:t>
            </a:r>
            <a:r>
              <a:rPr lang="tr-TR" dirty="0" err="1" smtClean="0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0152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8168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320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018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21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8807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8577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618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0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685800"/>
            <a:ext cx="609600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tr-TR"/>
              <a:t>Click to edit Master title style</a:t>
            </a:r>
          </a:p>
        </p:txBody>
      </p:sp>
      <p:sp>
        <p:nvSpPr>
          <p:cNvPr id="1027" name="Rectangle 3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tr-TR"/>
              <a:t>Click to edit Master text styles</a:t>
            </a:r>
          </a:p>
          <a:p>
            <a:pPr lvl="1"/>
            <a:r>
              <a:rPr lang="en-US" altLang="tr-TR"/>
              <a:t>Second level</a:t>
            </a:r>
          </a:p>
          <a:p>
            <a:pPr lvl="2"/>
            <a:r>
              <a:rPr lang="en-US" altLang="tr-TR"/>
              <a:t>Third level</a:t>
            </a:r>
          </a:p>
          <a:p>
            <a:pPr lvl="3"/>
            <a:r>
              <a:rPr lang="en-US" altLang="tr-TR"/>
              <a:t>Fourth level</a:t>
            </a:r>
          </a:p>
          <a:p>
            <a:pPr lvl="4"/>
            <a:r>
              <a:rPr lang="en-US" altLang="tr-TR"/>
              <a:t>Fifth level</a:t>
            </a:r>
          </a:p>
        </p:txBody>
      </p:sp>
      <p:pic>
        <p:nvPicPr>
          <p:cNvPr id="1028" name="Picture 5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0"/>
            <a:ext cx="9137650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9" name="TextBox 4"/>
          <p:cNvSpPr txBox="1">
            <a:spLocks noChangeArrowheads="1"/>
          </p:cNvSpPr>
          <p:nvPr userDrawn="1"/>
        </p:nvSpPr>
        <p:spPr bwMode="auto">
          <a:xfrm>
            <a:off x="6451442" y="6611938"/>
            <a:ext cx="249138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r>
              <a:rPr lang="en-US" altLang="tr-TR" sz="1000" i="1" dirty="0" smtClean="0">
                <a:solidFill>
                  <a:srgbClr val="590000"/>
                </a:solidFill>
              </a:rPr>
              <a:t>Web</a:t>
            </a:r>
            <a:r>
              <a:rPr lang="en-US" altLang="tr-TR" sz="1000" i="1" baseline="0" dirty="0" smtClean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 smtClean="0">
                <a:solidFill>
                  <a:srgbClr val="590000"/>
                </a:solidFill>
              </a:rPr>
              <a:t>Teknolojileri</a:t>
            </a:r>
            <a:r>
              <a:rPr lang="en-US" altLang="tr-TR" sz="1000" i="1" baseline="0" dirty="0" smtClean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 smtClean="0">
                <a:solidFill>
                  <a:srgbClr val="590000"/>
                </a:solidFill>
              </a:rPr>
              <a:t>ve</a:t>
            </a:r>
            <a:r>
              <a:rPr lang="en-US" altLang="tr-TR" sz="1000" i="1" baseline="0" dirty="0" smtClean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 smtClean="0">
                <a:solidFill>
                  <a:srgbClr val="590000"/>
                </a:solidFill>
              </a:rPr>
              <a:t>Programlama</a:t>
            </a:r>
            <a:r>
              <a:rPr lang="en-US" altLang="tr-TR" sz="1000" i="1" dirty="0" smtClean="0">
                <a:solidFill>
                  <a:srgbClr val="590000"/>
                </a:solidFill>
              </a:rPr>
              <a:t>, 2016</a:t>
            </a:r>
            <a:endParaRPr lang="en-US" altLang="tr-TR" sz="1000" i="1" dirty="0">
              <a:solidFill>
                <a:srgbClr val="590000"/>
              </a:solidFill>
            </a:endParaRPr>
          </a:p>
        </p:txBody>
      </p:sp>
      <p:sp>
        <p:nvSpPr>
          <p:cNvPr id="1030" name="TextBox 5"/>
          <p:cNvSpPr txBox="1">
            <a:spLocks noChangeArrowheads="1"/>
          </p:cNvSpPr>
          <p:nvPr userDrawn="1"/>
        </p:nvSpPr>
        <p:spPr bwMode="auto">
          <a:xfrm>
            <a:off x="0" y="6611938"/>
            <a:ext cx="314701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r>
              <a:rPr lang="en-US" altLang="tr-TR" sz="1000" b="1" i="1" dirty="0" err="1">
                <a:solidFill>
                  <a:srgbClr val="590000"/>
                </a:solidFill>
              </a:rPr>
              <a:t>Ders</a:t>
            </a:r>
            <a:r>
              <a:rPr lang="en-US" altLang="tr-TR" sz="1000" b="1" i="1" dirty="0">
                <a:solidFill>
                  <a:srgbClr val="590000"/>
                </a:solidFill>
              </a:rPr>
              <a:t> </a:t>
            </a:r>
            <a:r>
              <a:rPr lang="en-US" altLang="tr-TR" sz="1000" b="1" i="1" dirty="0" err="1">
                <a:solidFill>
                  <a:srgbClr val="590000"/>
                </a:solidFill>
              </a:rPr>
              <a:t>Sunumu</a:t>
            </a:r>
            <a:r>
              <a:rPr lang="en-US" altLang="tr-TR" sz="1000" b="1" i="1" dirty="0">
                <a:solidFill>
                  <a:srgbClr val="590000"/>
                </a:solidFill>
              </a:rPr>
              <a:t>, </a:t>
            </a:r>
            <a:r>
              <a:rPr lang="en-US" altLang="tr-TR" sz="1000" b="1" i="1" dirty="0" err="1" smtClean="0">
                <a:solidFill>
                  <a:srgbClr val="590000"/>
                </a:solidFill>
              </a:rPr>
              <a:t>Yrd</a:t>
            </a:r>
            <a:r>
              <a:rPr lang="en-US" altLang="tr-TR" sz="1000" b="1" i="1" dirty="0" smtClean="0">
                <a:solidFill>
                  <a:srgbClr val="590000"/>
                </a:solidFill>
              </a:rPr>
              <a:t>. </a:t>
            </a:r>
            <a:r>
              <a:rPr lang="en-US" altLang="tr-TR" sz="1000" b="1" i="1" dirty="0" err="1" smtClean="0">
                <a:solidFill>
                  <a:srgbClr val="590000"/>
                </a:solidFill>
              </a:rPr>
              <a:t>Doç</a:t>
            </a:r>
            <a:r>
              <a:rPr lang="en-US" altLang="tr-TR" sz="1000" b="1" i="1" dirty="0" smtClean="0">
                <a:solidFill>
                  <a:srgbClr val="590000"/>
                </a:solidFill>
              </a:rPr>
              <a:t>.</a:t>
            </a:r>
            <a:r>
              <a:rPr lang="en-US" altLang="tr-TR" sz="1000" b="1" i="1" baseline="0" dirty="0" smtClean="0">
                <a:solidFill>
                  <a:srgbClr val="590000"/>
                </a:solidFill>
              </a:rPr>
              <a:t> Dr. </a:t>
            </a:r>
            <a:r>
              <a:rPr lang="en-US" altLang="tr-TR" sz="1000" b="1" i="1" dirty="0" err="1" smtClean="0">
                <a:solidFill>
                  <a:srgbClr val="590000"/>
                </a:solidFill>
              </a:rPr>
              <a:t>Asım</a:t>
            </a:r>
            <a:r>
              <a:rPr lang="en-US" altLang="tr-TR" sz="1000" b="1" i="1" dirty="0" smtClean="0">
                <a:solidFill>
                  <a:srgbClr val="590000"/>
                </a:solidFill>
              </a:rPr>
              <a:t> </a:t>
            </a:r>
            <a:r>
              <a:rPr lang="en-US" altLang="tr-TR" sz="1000" b="1" i="1" dirty="0">
                <a:solidFill>
                  <a:srgbClr val="590000"/>
                </a:solidFill>
              </a:rPr>
              <a:t>Sinan YÜKSEL</a:t>
            </a:r>
          </a:p>
        </p:txBody>
      </p:sp>
      <p:pic>
        <p:nvPicPr>
          <p:cNvPr id="1031" name="Picture 2" descr="S__leyman_Demirel___niversitesi-logo-034BCFD506-seeklogo.com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28575"/>
            <a:ext cx="12192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hlink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hlink"/>
          </a:solidFill>
          <a:latin typeface="+mn-lt"/>
          <a:ea typeface="ＭＳ Ｐゴシック" pitchFamily="-110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hlink"/>
          </a:solidFill>
          <a:latin typeface="+mn-lt"/>
          <a:ea typeface="ＭＳ Ｐゴシック" pitchFamily="-110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hlink"/>
          </a:solidFill>
          <a:latin typeface="+mn-lt"/>
          <a:ea typeface="ＭＳ Ｐゴシック" pitchFamily="-110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2"/>
          <p:cNvSpPr txBox="1">
            <a:spLocks noChangeArrowheads="1"/>
          </p:cNvSpPr>
          <p:nvPr/>
        </p:nvSpPr>
        <p:spPr bwMode="auto">
          <a:xfrm>
            <a:off x="396875" y="6683375"/>
            <a:ext cx="1841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endParaRPr lang="tr-TR" altLang="tr-TR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288" y="0"/>
            <a:ext cx="9201151" cy="68722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010400" y="6467931"/>
            <a:ext cx="20299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err="1" smtClean="0">
                <a:latin typeface="Brush Script MT" charset="0"/>
                <a:ea typeface="Brush Script MT" charset="0"/>
                <a:cs typeface="Brush Script MT" charset="0"/>
              </a:rPr>
              <a:t>Tasarım</a:t>
            </a:r>
            <a:r>
              <a:rPr lang="en-US" sz="2200" i="1" dirty="0" smtClean="0">
                <a:latin typeface="Brush Script MT" charset="0"/>
                <a:ea typeface="Brush Script MT" charset="0"/>
                <a:cs typeface="Brush Script MT" charset="0"/>
              </a:rPr>
              <a:t>: Ali </a:t>
            </a:r>
            <a:r>
              <a:rPr lang="en-US" sz="2200" i="1" dirty="0" err="1" smtClean="0">
                <a:latin typeface="Brush Script MT" charset="0"/>
                <a:ea typeface="Brush Script MT" charset="0"/>
                <a:cs typeface="Brush Script MT" charset="0"/>
              </a:rPr>
              <a:t>Topal</a:t>
            </a:r>
            <a:endParaRPr lang="en-US" sz="2200" i="1" dirty="0">
              <a:latin typeface="Brush Script MT" charset="0"/>
              <a:ea typeface="Brush Script MT" charset="0"/>
              <a:cs typeface="Brush Script MT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/>
              <a:t>API İle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 smtClean="0"/>
              <a:t>Tabanına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Ekleme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77" y="1421321"/>
            <a:ext cx="6055922" cy="4369898"/>
          </a:xfrm>
        </p:spPr>
      </p:pic>
      <p:sp>
        <p:nvSpPr>
          <p:cNvPr id="6" name="Shape 279"/>
          <p:cNvSpPr/>
          <p:nvPr/>
        </p:nvSpPr>
        <p:spPr>
          <a:xfrm>
            <a:off x="376577" y="685800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" name="Metin kutusu 4"/>
          <p:cNvSpPr txBox="1"/>
          <p:nvPr/>
        </p:nvSpPr>
        <p:spPr>
          <a:xfrm>
            <a:off x="228600" y="5690681"/>
            <a:ext cx="71628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200" dirty="0" smtClean="0"/>
              <a:t>Geri çağrım metodunun oluşturulması</a:t>
            </a:r>
          </a:p>
          <a:p>
            <a:r>
              <a:rPr lang="tr-TR" sz="2200" dirty="0" err="1" smtClean="0"/>
              <a:t>mekanBilgisi</a:t>
            </a:r>
            <a:r>
              <a:rPr lang="tr-TR" sz="2200" dirty="0" smtClean="0"/>
              <a:t> metodunun hemen üstünde oluşturun</a:t>
            </a:r>
            <a:endParaRPr lang="tr-TR" sz="2200" dirty="0"/>
          </a:p>
        </p:txBody>
      </p:sp>
    </p:spTree>
    <p:extLst>
      <p:ext uri="{BB962C8B-B14F-4D97-AF65-F5344CB8AC3E}">
        <p14:creationId xmlns:p14="http://schemas.microsoft.com/office/powerpoint/2010/main" val="105737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/>
              <a:t>API İle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 smtClean="0"/>
              <a:t>Tabanına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Ekleme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95" y="1455371"/>
            <a:ext cx="7597347" cy="3573829"/>
          </a:xfrm>
        </p:spPr>
      </p:pic>
      <p:sp>
        <p:nvSpPr>
          <p:cNvPr id="6" name="Shape 279"/>
          <p:cNvSpPr/>
          <p:nvPr/>
        </p:nvSpPr>
        <p:spPr>
          <a:xfrm>
            <a:off x="376577" y="685800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" name="Metin kutusu 4"/>
          <p:cNvSpPr txBox="1"/>
          <p:nvPr/>
        </p:nvSpPr>
        <p:spPr>
          <a:xfrm>
            <a:off x="-152400" y="5257800"/>
            <a:ext cx="80772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 smtClean="0"/>
              <a:t>Geri çağrım metodunun </a:t>
            </a:r>
            <a:r>
              <a:rPr lang="tr-TR" sz="3200" dirty="0" err="1" smtClean="0"/>
              <a:t>yorumEkle</a:t>
            </a:r>
            <a:r>
              <a:rPr lang="tr-TR" sz="3200" dirty="0" smtClean="0"/>
              <a:t> ve </a:t>
            </a:r>
            <a:r>
              <a:rPr lang="tr-TR" sz="3200" dirty="0" err="1" smtClean="0"/>
              <a:t>mekanBilgisi</a:t>
            </a:r>
            <a:r>
              <a:rPr lang="tr-TR" sz="3200" dirty="0" smtClean="0"/>
              <a:t> metotlarında kullanılması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36773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/>
              <a:t>API İle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 smtClean="0"/>
              <a:t>Tabanına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Ekleme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800" y="1681514"/>
            <a:ext cx="6311900" cy="3270795"/>
          </a:xfrm>
        </p:spPr>
      </p:pic>
      <p:sp>
        <p:nvSpPr>
          <p:cNvPr id="6" name="Shape 279"/>
          <p:cNvSpPr/>
          <p:nvPr/>
        </p:nvSpPr>
        <p:spPr>
          <a:xfrm>
            <a:off x="376577" y="685800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" name="Metin kutusu 4"/>
          <p:cNvSpPr txBox="1"/>
          <p:nvPr/>
        </p:nvSpPr>
        <p:spPr>
          <a:xfrm>
            <a:off x="376577" y="5398748"/>
            <a:ext cx="8077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 smtClean="0"/>
              <a:t>Yorum Ekle Sayfasının Görünümü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140831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/>
              <a:t>API İle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 smtClean="0"/>
              <a:t>Tabanına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Ekleme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334000"/>
          </a:xfrm>
        </p:spPr>
        <p:txBody>
          <a:bodyPr/>
          <a:lstStyle/>
          <a:p>
            <a:r>
              <a:rPr lang="tr-TR" dirty="0" smtClean="0"/>
              <a:t>Yorum gönderebilmemiz için </a:t>
            </a:r>
            <a:r>
              <a:rPr lang="tr-TR" dirty="0" err="1" smtClean="0"/>
              <a:t>herşey</a:t>
            </a:r>
            <a:r>
              <a:rPr lang="tr-TR" dirty="0" smtClean="0"/>
              <a:t> hazır. Yorumumuzu göndermemiz için izleyeceğimiz adımlar:</a:t>
            </a:r>
          </a:p>
          <a:p>
            <a:pPr lvl="1"/>
            <a:r>
              <a:rPr lang="tr-TR" dirty="0" err="1" smtClean="0"/>
              <a:t>API’ye</a:t>
            </a:r>
            <a:r>
              <a:rPr lang="tr-TR" dirty="0" smtClean="0"/>
              <a:t> geçirmek için </a:t>
            </a:r>
            <a:r>
              <a:rPr lang="tr-TR" dirty="0" err="1" smtClean="0"/>
              <a:t>mekanid</a:t>
            </a:r>
            <a:r>
              <a:rPr lang="tr-TR" dirty="0" smtClean="0"/>
              <a:t> parametresinin URL’den alınması</a:t>
            </a:r>
          </a:p>
          <a:p>
            <a:pPr lvl="1"/>
            <a:r>
              <a:rPr lang="tr-TR" dirty="0" smtClean="0"/>
              <a:t>Forma girilen bilgilerin POST metodu ile </a:t>
            </a:r>
            <a:r>
              <a:rPr lang="tr-TR" dirty="0" err="1" smtClean="0"/>
              <a:t>API’ye</a:t>
            </a:r>
            <a:r>
              <a:rPr lang="tr-TR" dirty="0" smtClean="0"/>
              <a:t> yollanması</a:t>
            </a:r>
          </a:p>
          <a:p>
            <a:pPr lvl="1"/>
            <a:r>
              <a:rPr lang="tr-TR" dirty="0" smtClean="0"/>
              <a:t>API çağrımının yapılması ve yorumun veri tabanına eklenmesi</a:t>
            </a:r>
          </a:p>
          <a:p>
            <a:pPr lvl="1"/>
            <a:r>
              <a:rPr lang="tr-TR" dirty="0" smtClean="0"/>
              <a:t>Yeni yorumun sayfada gösterilmesi</a:t>
            </a:r>
          </a:p>
          <a:p>
            <a:pPr lvl="1"/>
            <a:r>
              <a:rPr lang="tr-TR" dirty="0" smtClean="0"/>
              <a:t>Başarısız olunursa hata mesajı gösterilmesi</a:t>
            </a:r>
          </a:p>
          <a:p>
            <a:r>
              <a:rPr lang="tr-TR" dirty="0" smtClean="0"/>
              <a:t>Önceki yapılanlardan tek fark gönderilecek verinin olması.</a:t>
            </a:r>
          </a:p>
          <a:p>
            <a:r>
              <a:rPr lang="tr-TR" dirty="0" smtClean="0"/>
              <a:t>Daha önce </a:t>
            </a:r>
            <a:r>
              <a:rPr lang="tr-TR" dirty="0" err="1" smtClean="0"/>
              <a:t>json</a:t>
            </a:r>
            <a:r>
              <a:rPr lang="tr-TR" dirty="0" smtClean="0"/>
              <a:t> kısmını “</a:t>
            </a:r>
            <a:r>
              <a:rPr lang="fr-FR" dirty="0" err="1" smtClean="0"/>
              <a:t>json</a:t>
            </a:r>
            <a:r>
              <a:rPr lang="fr-FR" dirty="0" smtClean="0"/>
              <a:t> </a:t>
            </a:r>
            <a:r>
              <a:rPr lang="fr-FR" dirty="0"/>
              <a:t>: </a:t>
            </a:r>
            <a:r>
              <a:rPr lang="fr-FR" dirty="0" smtClean="0"/>
              <a:t>{}</a:t>
            </a:r>
            <a:r>
              <a:rPr lang="tr-TR" dirty="0" smtClean="0"/>
              <a:t>“ </a:t>
            </a:r>
            <a:r>
              <a:rPr lang="fr-FR" dirty="0" err="1" smtClean="0"/>
              <a:t>yapıyorduk</a:t>
            </a:r>
            <a:r>
              <a:rPr lang="fr-FR" dirty="0" smtClean="0"/>
              <a:t>. </a:t>
            </a:r>
            <a:r>
              <a:rPr lang="fr-FR" dirty="0" err="1" smtClean="0"/>
              <a:t>Artık</a:t>
            </a:r>
            <a:r>
              <a:rPr lang="fr-FR" dirty="0" smtClean="0"/>
              <a:t> </a:t>
            </a:r>
            <a:r>
              <a:rPr lang="fr-FR" dirty="0" err="1" smtClean="0"/>
              <a:t>buraya</a:t>
            </a:r>
            <a:r>
              <a:rPr lang="fr-FR" dirty="0" smtClean="0"/>
              <a:t> </a:t>
            </a:r>
            <a:r>
              <a:rPr lang="fr-FR" dirty="0" err="1" smtClean="0"/>
              <a:t>eklenen</a:t>
            </a:r>
            <a:r>
              <a:rPr lang="fr-FR" dirty="0" smtClean="0"/>
              <a:t> </a:t>
            </a:r>
            <a:r>
              <a:rPr lang="fr-FR" dirty="0" err="1" smtClean="0"/>
              <a:t>yorum</a:t>
            </a:r>
            <a:r>
              <a:rPr lang="fr-FR" dirty="0" smtClean="0"/>
              <a:t> </a:t>
            </a:r>
            <a:r>
              <a:rPr lang="fr-FR" dirty="0" err="1" smtClean="0"/>
              <a:t>gelmeli</a:t>
            </a:r>
            <a:r>
              <a:rPr lang="fr-FR" dirty="0" smtClean="0"/>
              <a:t>.</a:t>
            </a:r>
          </a:p>
          <a:p>
            <a:r>
              <a:rPr lang="fr-FR" dirty="0" err="1" smtClean="0"/>
              <a:t>API’nin</a:t>
            </a:r>
            <a:r>
              <a:rPr lang="fr-FR" dirty="0" smtClean="0"/>
              <a:t> </a:t>
            </a:r>
            <a:r>
              <a:rPr lang="fr-FR" dirty="0" err="1" smtClean="0"/>
              <a:t>beklediği</a:t>
            </a:r>
            <a:r>
              <a:rPr lang="fr-FR" dirty="0" smtClean="0"/>
              <a:t> 3 </a:t>
            </a:r>
            <a:r>
              <a:rPr lang="fr-FR" dirty="0" err="1" smtClean="0"/>
              <a:t>parametre</a:t>
            </a:r>
            <a:r>
              <a:rPr lang="fr-FR" dirty="0" smtClean="0"/>
              <a:t> var:</a:t>
            </a:r>
          </a:p>
          <a:p>
            <a:pPr lvl="1"/>
            <a:r>
              <a:rPr lang="fr-FR" dirty="0" err="1" smtClean="0"/>
              <a:t>Yorum</a:t>
            </a:r>
            <a:r>
              <a:rPr lang="fr-FR" dirty="0" smtClean="0"/>
              <a:t> </a:t>
            </a:r>
            <a:r>
              <a:rPr lang="fr-FR" dirty="0" err="1" smtClean="0"/>
              <a:t>yapanın</a:t>
            </a:r>
            <a:r>
              <a:rPr lang="fr-FR" dirty="0" smtClean="0"/>
              <a:t> </a:t>
            </a:r>
            <a:r>
              <a:rPr lang="fr-FR" dirty="0" err="1" smtClean="0"/>
              <a:t>adı</a:t>
            </a:r>
            <a:r>
              <a:rPr lang="fr-FR" dirty="0" smtClean="0"/>
              <a:t>, </a:t>
            </a:r>
            <a:r>
              <a:rPr lang="fr-FR" dirty="0" err="1" smtClean="0"/>
              <a:t>mekan</a:t>
            </a:r>
            <a:r>
              <a:rPr lang="fr-FR" dirty="0" smtClean="0"/>
              <a:t> </a:t>
            </a:r>
            <a:r>
              <a:rPr lang="fr-FR" dirty="0" err="1" smtClean="0"/>
              <a:t>puanı</a:t>
            </a:r>
            <a:r>
              <a:rPr lang="fr-FR" dirty="0" smtClean="0"/>
              <a:t>, </a:t>
            </a:r>
            <a:r>
              <a:rPr lang="fr-FR" dirty="0" err="1" smtClean="0"/>
              <a:t>yorum</a:t>
            </a:r>
            <a:r>
              <a:rPr lang="fr-FR" dirty="0" smtClean="0"/>
              <a:t> </a:t>
            </a:r>
            <a:r>
              <a:rPr lang="fr-FR" dirty="0" err="1" smtClean="0"/>
              <a:t>metni</a:t>
            </a:r>
            <a:endParaRPr lang="fr-FR" dirty="0" smtClean="0"/>
          </a:p>
          <a:p>
            <a:pPr lvl="1"/>
            <a:endParaRPr lang="tr-TR" dirty="0" smtClean="0"/>
          </a:p>
          <a:p>
            <a:pPr lvl="1"/>
            <a:endParaRPr lang="tr-TR" dirty="0"/>
          </a:p>
        </p:txBody>
      </p:sp>
      <p:sp>
        <p:nvSpPr>
          <p:cNvPr id="6" name="Shape 279"/>
          <p:cNvSpPr/>
          <p:nvPr/>
        </p:nvSpPr>
        <p:spPr>
          <a:xfrm>
            <a:off x="376577" y="685800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6533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Doğrulama</a:t>
            </a:r>
            <a:r>
              <a:rPr lang="en-US" sz="2400" dirty="0"/>
              <a:t> </a:t>
            </a:r>
            <a:r>
              <a:rPr lang="en-US" sz="2400" dirty="0" smtClean="0"/>
              <a:t>İle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Tutarlılığını</a:t>
            </a:r>
            <a:r>
              <a:rPr lang="en-US" sz="2400" dirty="0"/>
              <a:t> </a:t>
            </a:r>
            <a:r>
              <a:rPr lang="en-US" sz="2400" dirty="0" err="1"/>
              <a:t>Koruma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smtClean="0"/>
              <a:t>Uygulamanızda form aracılığı ile veri tabanınıza veri ekliyorsanız mutlaka tüm alanların girilip girilmediğinin kontrol edilmesi gerekir.</a:t>
            </a:r>
          </a:p>
          <a:p>
            <a:r>
              <a:rPr lang="tr-TR" dirty="0" smtClean="0"/>
              <a:t>Aynı zamanda verinin formatlı bir şekilde girilmesi gerektiği durumlarda bu kontrolün de yapılması gerekir.</a:t>
            </a:r>
          </a:p>
          <a:p>
            <a:pPr lvl="1"/>
            <a:r>
              <a:rPr lang="tr-TR" b="1" dirty="0" smtClean="0"/>
              <a:t>Örnek: </a:t>
            </a:r>
            <a:r>
              <a:rPr lang="tr-TR" dirty="0" smtClean="0"/>
              <a:t>E-posta adresleri </a:t>
            </a:r>
            <a:r>
              <a:rPr lang="mr-IN" dirty="0" smtClean="0"/>
              <a:t>…</a:t>
            </a:r>
            <a:r>
              <a:rPr lang="tr-TR" dirty="0" smtClean="0"/>
              <a:t>@...com şeklinde girilmeli gibi</a:t>
            </a:r>
          </a:p>
          <a:p>
            <a:r>
              <a:rPr lang="tr-TR" dirty="0" smtClean="0"/>
              <a:t>Doğrulama 3 şekilde yapılabilir.</a:t>
            </a:r>
          </a:p>
          <a:p>
            <a:pPr lvl="1"/>
            <a:r>
              <a:rPr lang="tr-TR" dirty="0" smtClean="0"/>
              <a:t>Veri kaydedilmeden önce  </a:t>
            </a:r>
            <a:r>
              <a:rPr lang="tr-TR" dirty="0" err="1" smtClean="0"/>
              <a:t>Mongoose</a:t>
            </a:r>
            <a:r>
              <a:rPr lang="tr-TR" dirty="0" smtClean="0"/>
              <a:t> ile </a:t>
            </a:r>
            <a:r>
              <a:rPr lang="tr-TR" b="1" dirty="0" smtClean="0"/>
              <a:t>şema düzeyinde</a:t>
            </a:r>
          </a:p>
          <a:p>
            <a:pPr lvl="1"/>
            <a:r>
              <a:rPr lang="tr-TR" dirty="0" smtClean="0"/>
              <a:t>Veri </a:t>
            </a:r>
            <a:r>
              <a:rPr lang="tr-TR" dirty="0" err="1" smtClean="0"/>
              <a:t>API’ye</a:t>
            </a:r>
            <a:r>
              <a:rPr lang="tr-TR" dirty="0" smtClean="0"/>
              <a:t> gönderilmeden önce </a:t>
            </a:r>
            <a:r>
              <a:rPr lang="tr-TR" b="1" dirty="0" smtClean="0"/>
              <a:t>uygulama düzeyinde</a:t>
            </a:r>
          </a:p>
          <a:p>
            <a:pPr lvl="1"/>
            <a:r>
              <a:rPr lang="tr-TR" dirty="0" smtClean="0"/>
              <a:t>Form doldurulurken ve gönderilmeden önce </a:t>
            </a:r>
            <a:r>
              <a:rPr lang="tr-TR" b="1" dirty="0" smtClean="0"/>
              <a:t>istemci tarafında</a:t>
            </a:r>
          </a:p>
          <a:p>
            <a:r>
              <a:rPr lang="tr-TR" dirty="0" smtClean="0"/>
              <a:t>Şema düzeyinde </a:t>
            </a:r>
            <a:r>
              <a:rPr lang="tr-TR" b="1" dirty="0" err="1" smtClean="0"/>
              <a:t>required</a:t>
            </a:r>
            <a:r>
              <a:rPr lang="tr-TR" dirty="0" smtClean="0"/>
              <a:t> anahtar sözcüğü ile yorum için gerekli alanları zorunlu hale getirebiliriz.</a:t>
            </a:r>
          </a:p>
          <a:p>
            <a:r>
              <a:rPr lang="tr-TR" dirty="0" smtClean="0"/>
              <a:t>Yorum yaparken herhangi bir alan boş girildiğinde </a:t>
            </a:r>
            <a:r>
              <a:rPr lang="tr-TR" dirty="0" err="1" smtClean="0"/>
              <a:t>Mongoose</a:t>
            </a:r>
            <a:r>
              <a:rPr lang="tr-TR" dirty="0" smtClean="0"/>
              <a:t> hata fırlatacaktır.</a:t>
            </a:r>
          </a:p>
        </p:txBody>
      </p:sp>
      <p:sp>
        <p:nvSpPr>
          <p:cNvPr id="5" name="Shape 276"/>
          <p:cNvSpPr/>
          <p:nvPr/>
        </p:nvSpPr>
        <p:spPr>
          <a:xfrm>
            <a:off x="376578" y="625475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17028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Doğrulama</a:t>
            </a:r>
            <a:r>
              <a:rPr lang="en-US" sz="2400" dirty="0"/>
              <a:t> </a:t>
            </a:r>
            <a:r>
              <a:rPr lang="en-US" sz="2400" dirty="0" smtClean="0"/>
              <a:t>İle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Tutarlılığını</a:t>
            </a:r>
            <a:r>
              <a:rPr lang="en-US" sz="2400" dirty="0"/>
              <a:t> </a:t>
            </a:r>
            <a:r>
              <a:rPr lang="en-US" sz="2400" dirty="0" err="1"/>
              <a:t>Koruma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10" y="1371600"/>
            <a:ext cx="7543989" cy="2502276"/>
          </a:xfrm>
        </p:spPr>
      </p:pic>
      <p:sp>
        <p:nvSpPr>
          <p:cNvPr id="5" name="Shape 276"/>
          <p:cNvSpPr/>
          <p:nvPr/>
        </p:nvSpPr>
        <p:spPr>
          <a:xfrm>
            <a:off x="376578" y="625475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3962400"/>
            <a:ext cx="7531100" cy="2114550"/>
          </a:xfrm>
          <a:prstGeom prst="rect">
            <a:avLst/>
          </a:prstGeom>
        </p:spPr>
      </p:pic>
      <p:sp>
        <p:nvSpPr>
          <p:cNvPr id="7" name="Metin kutusu 6"/>
          <p:cNvSpPr txBox="1"/>
          <p:nvPr/>
        </p:nvSpPr>
        <p:spPr>
          <a:xfrm>
            <a:off x="381000" y="5943600"/>
            <a:ext cx="701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dirty="0" smtClean="0"/>
              <a:t>Şema Düzeyinde Hata Denetimi</a:t>
            </a:r>
            <a:endParaRPr lang="tr-TR" sz="3600" dirty="0"/>
          </a:p>
        </p:txBody>
      </p:sp>
    </p:spTree>
    <p:extLst>
      <p:ext uri="{BB962C8B-B14F-4D97-AF65-F5344CB8AC3E}">
        <p14:creationId xmlns:p14="http://schemas.microsoft.com/office/powerpoint/2010/main" val="1816085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Doğrulama</a:t>
            </a:r>
            <a:r>
              <a:rPr lang="en-US" sz="2400" dirty="0"/>
              <a:t> </a:t>
            </a:r>
            <a:r>
              <a:rPr lang="en-US" sz="2400" dirty="0" smtClean="0"/>
              <a:t>İle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Tutarlılığını</a:t>
            </a:r>
            <a:r>
              <a:rPr lang="en-US" sz="2400" dirty="0"/>
              <a:t> </a:t>
            </a:r>
            <a:r>
              <a:rPr lang="en-US" sz="2400" dirty="0" err="1"/>
              <a:t>Koruma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78" y="1443328"/>
            <a:ext cx="6860524" cy="4279469"/>
          </a:xfrm>
        </p:spPr>
      </p:pic>
      <p:sp>
        <p:nvSpPr>
          <p:cNvPr id="5" name="Shape 276"/>
          <p:cNvSpPr/>
          <p:nvPr/>
        </p:nvSpPr>
        <p:spPr>
          <a:xfrm>
            <a:off x="376578" y="625475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7" name="Metin kutusu 6"/>
          <p:cNvSpPr txBox="1"/>
          <p:nvPr/>
        </p:nvSpPr>
        <p:spPr>
          <a:xfrm>
            <a:off x="-16933" y="5800883"/>
            <a:ext cx="716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 err="1" smtClean="0"/>
              <a:t>yorumumuEkle</a:t>
            </a:r>
            <a:r>
              <a:rPr lang="tr-TR" sz="2400" dirty="0" smtClean="0"/>
              <a:t> metodu son hali </a:t>
            </a:r>
            <a:r>
              <a:rPr lang="tr-TR" sz="2400" dirty="0" smtClean="0">
                <a:sym typeface="Wingdings"/>
              </a:rPr>
              <a:t>(</a:t>
            </a:r>
            <a:r>
              <a:rPr lang="tr-TR" sz="2400" dirty="0" smtClean="0"/>
              <a:t>Uygulama Düzeyinde Hata Denetimi)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149521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Doğrulama</a:t>
            </a:r>
            <a:r>
              <a:rPr lang="en-US" sz="2400" dirty="0"/>
              <a:t> </a:t>
            </a:r>
            <a:r>
              <a:rPr lang="en-US" sz="2400" dirty="0" smtClean="0"/>
              <a:t>İle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Tutarlılığını</a:t>
            </a:r>
            <a:r>
              <a:rPr lang="en-US" sz="2400" dirty="0"/>
              <a:t> </a:t>
            </a:r>
            <a:r>
              <a:rPr lang="en-US" sz="2400" dirty="0" err="1"/>
              <a:t>Koruma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72" y="1600200"/>
            <a:ext cx="8664655" cy="2971800"/>
          </a:xfrm>
        </p:spPr>
      </p:pic>
      <p:sp>
        <p:nvSpPr>
          <p:cNvPr id="5" name="Shape 276"/>
          <p:cNvSpPr/>
          <p:nvPr/>
        </p:nvSpPr>
        <p:spPr>
          <a:xfrm>
            <a:off x="376578" y="625475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7" name="Metin kutusu 6"/>
          <p:cNvSpPr txBox="1"/>
          <p:nvPr/>
        </p:nvSpPr>
        <p:spPr>
          <a:xfrm>
            <a:off x="376578" y="4778069"/>
            <a:ext cx="7543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dirty="0" smtClean="0"/>
              <a:t>Uygulama Düzeyinde Hata Denetimi (</a:t>
            </a:r>
            <a:r>
              <a:rPr lang="tr-TR" sz="2400" dirty="0" err="1" smtClean="0"/>
              <a:t>Arayüz</a:t>
            </a:r>
            <a:r>
              <a:rPr lang="tr-TR" sz="2400" dirty="0" smtClean="0"/>
              <a:t> Mesajı)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43017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Doğrulama</a:t>
            </a:r>
            <a:r>
              <a:rPr lang="en-US" sz="2400" dirty="0"/>
              <a:t> </a:t>
            </a:r>
            <a:r>
              <a:rPr lang="en-US" sz="2400" dirty="0" smtClean="0"/>
              <a:t>İle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Tutarlılığını</a:t>
            </a:r>
            <a:r>
              <a:rPr lang="en-US" sz="2400" dirty="0"/>
              <a:t> </a:t>
            </a:r>
            <a:r>
              <a:rPr lang="en-US" sz="2400" dirty="0" err="1"/>
              <a:t>Koruma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24" y="1445901"/>
            <a:ext cx="7404939" cy="1969547"/>
          </a:xfrm>
        </p:spPr>
      </p:pic>
      <p:sp>
        <p:nvSpPr>
          <p:cNvPr id="5" name="Shape 276"/>
          <p:cNvSpPr/>
          <p:nvPr/>
        </p:nvSpPr>
        <p:spPr>
          <a:xfrm>
            <a:off x="376578" y="625475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7" name="Metin kutusu 6"/>
          <p:cNvSpPr txBox="1"/>
          <p:nvPr/>
        </p:nvSpPr>
        <p:spPr>
          <a:xfrm>
            <a:off x="304800" y="5969068"/>
            <a:ext cx="72390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600" dirty="0" err="1" smtClean="0"/>
              <a:t>jQuery</a:t>
            </a:r>
            <a:r>
              <a:rPr lang="tr-TR" sz="2600" dirty="0" smtClean="0"/>
              <a:t> ile istemci tarafında doğrulama</a:t>
            </a:r>
            <a:endParaRPr lang="tr-TR" sz="2600" dirty="0"/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87" y="3902166"/>
            <a:ext cx="7415213" cy="2072626"/>
          </a:xfrm>
          <a:prstGeom prst="rect">
            <a:avLst/>
          </a:prstGeom>
        </p:spPr>
      </p:pic>
      <p:sp>
        <p:nvSpPr>
          <p:cNvPr id="8" name="Metin kutusu 7"/>
          <p:cNvSpPr txBox="1"/>
          <p:nvPr/>
        </p:nvSpPr>
        <p:spPr>
          <a:xfrm>
            <a:off x="0" y="3380052"/>
            <a:ext cx="76962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600" dirty="0" smtClean="0"/>
              <a:t>“</a:t>
            </a:r>
            <a:r>
              <a:rPr lang="tr-TR" sz="2600" dirty="0" err="1" smtClean="0"/>
              <a:t>public</a:t>
            </a:r>
            <a:r>
              <a:rPr lang="tr-TR" sz="2600" dirty="0" smtClean="0"/>
              <a:t>/</a:t>
            </a:r>
            <a:r>
              <a:rPr lang="tr-TR" sz="2600" dirty="0" err="1" smtClean="0"/>
              <a:t>javascripts</a:t>
            </a:r>
            <a:r>
              <a:rPr lang="tr-TR" sz="2600" dirty="0" smtClean="0"/>
              <a:t>/</a:t>
            </a:r>
            <a:r>
              <a:rPr lang="tr-TR" sz="2600" dirty="0" err="1" smtClean="0"/>
              <a:t>denetle.js</a:t>
            </a:r>
            <a:r>
              <a:rPr lang="tr-TR" sz="2600" dirty="0" smtClean="0"/>
              <a:t>” dosyası oluşturun</a:t>
            </a:r>
            <a:endParaRPr lang="tr-TR" sz="2600" dirty="0"/>
          </a:p>
        </p:txBody>
      </p:sp>
    </p:spTree>
    <p:extLst>
      <p:ext uri="{BB962C8B-B14F-4D97-AF65-F5344CB8AC3E}">
        <p14:creationId xmlns:p14="http://schemas.microsoft.com/office/powerpoint/2010/main" val="1173666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Doğrulama</a:t>
            </a:r>
            <a:r>
              <a:rPr lang="en-US" sz="2400" dirty="0"/>
              <a:t> </a:t>
            </a:r>
            <a:r>
              <a:rPr lang="en-US" sz="2400" dirty="0" smtClean="0"/>
              <a:t>İle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Tutarlılığını</a:t>
            </a:r>
            <a:r>
              <a:rPr lang="en-US" sz="2400" dirty="0"/>
              <a:t> </a:t>
            </a:r>
            <a:r>
              <a:rPr lang="en-US" sz="2400" dirty="0" err="1"/>
              <a:t>Koruma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600200"/>
            <a:ext cx="8393044" cy="3316053"/>
          </a:xfrm>
        </p:spPr>
      </p:pic>
      <p:sp>
        <p:nvSpPr>
          <p:cNvPr id="5" name="Shape 276"/>
          <p:cNvSpPr/>
          <p:nvPr/>
        </p:nvSpPr>
        <p:spPr>
          <a:xfrm>
            <a:off x="376578" y="625475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7" name="Metin kutusu 6"/>
          <p:cNvSpPr txBox="1"/>
          <p:nvPr/>
        </p:nvSpPr>
        <p:spPr>
          <a:xfrm>
            <a:off x="376578" y="5035156"/>
            <a:ext cx="72390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600" dirty="0" err="1" smtClean="0"/>
              <a:t>Layout.pug</a:t>
            </a:r>
            <a:r>
              <a:rPr lang="tr-TR" sz="2600" dirty="0" smtClean="0"/>
              <a:t> dosyasına </a:t>
            </a:r>
            <a:r>
              <a:rPr lang="tr-TR" sz="2600" dirty="0" err="1" smtClean="0"/>
              <a:t>denetle.js’yi</a:t>
            </a:r>
            <a:r>
              <a:rPr lang="tr-TR" sz="2600" dirty="0" smtClean="0"/>
              <a:t> tanıtma</a:t>
            </a:r>
            <a:endParaRPr lang="tr-TR" sz="2600" dirty="0"/>
          </a:p>
        </p:txBody>
      </p:sp>
    </p:spTree>
    <p:extLst>
      <p:ext uri="{BB962C8B-B14F-4D97-AF65-F5344CB8AC3E}">
        <p14:creationId xmlns:p14="http://schemas.microsoft.com/office/powerpoint/2010/main" val="62154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276"/>
          <p:cNvSpPr/>
          <p:nvPr/>
        </p:nvSpPr>
        <p:spPr>
          <a:xfrm>
            <a:off x="8265357" y="1767388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0" name="Shape 279"/>
          <p:cNvSpPr/>
          <p:nvPr/>
        </p:nvSpPr>
        <p:spPr>
          <a:xfrm>
            <a:off x="554100" y="1939899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3935015" y="2743200"/>
            <a:ext cx="1879997" cy="3026569"/>
            <a:chOff x="2924175" y="1682750"/>
            <a:chExt cx="2506663" cy="4035425"/>
          </a:xfrm>
        </p:grpSpPr>
        <p:sp>
          <p:nvSpPr>
            <p:cNvPr id="26" name="Freeform 90"/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7" name="Freeform 91"/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8" name="Freeform 92"/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9" name="Freeform 93"/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0" name="Freeform 95"/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1" name="Freeform 96"/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2" name="Freeform 97"/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3" name="Freeform 98"/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4" name="Freeform 99"/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5" name="Freeform 100"/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6" name="Freeform 101"/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7" name="Freeform 102"/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8" name="Freeform 103"/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9" name="Freeform 104"/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0" name="Rectangle 105"/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1" name="Freeform 106"/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2" name="Freeform 107"/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3" name="Freeform 108"/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4" name="Freeform 109"/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5" name="Freeform 110"/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6" name="Freeform 111"/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7" name="Freeform 112"/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8" name="Freeform 113"/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9" name="Freeform 114"/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0" name="Freeform 115"/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1" name="Freeform 116"/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2" name="Freeform 117"/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3" name="Freeform 118"/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4" name="Freeform 306"/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5" name="Freeform 307"/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6" name="Freeform 313"/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7" name="Freeform 316"/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8" name="Freeform 317"/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9" name="Freeform 318"/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60" name="Freeform 319"/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61" name="Freeform 320"/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5791200" y="1736275"/>
            <a:ext cx="2274209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34289" tIns="34289" rIns="34289" bIns="34289" numCol="1" anchor="b">
            <a:spAutoFit/>
          </a:bodyPr>
          <a:lstStyle>
            <a:defPPr>
              <a:defRPr lang="fr-FR"/>
            </a:defPPr>
            <a:lvl1pPr algn="r">
              <a:defRPr b="1">
                <a:solidFill>
                  <a:srgbClr val="595959"/>
                </a:solidFill>
                <a:latin typeface="+mj-lt"/>
              </a:defRPr>
            </a:lvl1pPr>
          </a:lstStyle>
          <a:p>
            <a:r>
              <a:rPr lang="en-US" sz="1500" dirty="0" err="1" smtClean="0"/>
              <a:t>Doğrulama</a:t>
            </a:r>
            <a:r>
              <a:rPr lang="en-US" sz="1500" dirty="0" smtClean="0"/>
              <a:t> İle</a:t>
            </a:r>
          </a:p>
          <a:p>
            <a:r>
              <a:rPr lang="en-US" sz="1500" dirty="0" err="1" smtClean="0"/>
              <a:t>Veri</a:t>
            </a:r>
            <a:r>
              <a:rPr lang="en-US" sz="1500" dirty="0" smtClean="0"/>
              <a:t> </a:t>
            </a:r>
            <a:r>
              <a:rPr lang="en-US" sz="1500" dirty="0" err="1" smtClean="0"/>
              <a:t>Tutarlılığını</a:t>
            </a:r>
            <a:r>
              <a:rPr lang="en-US" sz="1500" dirty="0" smtClean="0"/>
              <a:t> </a:t>
            </a:r>
            <a:r>
              <a:rPr lang="en-US" sz="1500" dirty="0" err="1" smtClean="0"/>
              <a:t>Koruma</a:t>
            </a:r>
            <a:endParaRPr lang="en-US" sz="1500" dirty="0"/>
          </a:p>
        </p:txBody>
      </p:sp>
      <p:sp>
        <p:nvSpPr>
          <p:cNvPr id="79" name="TextBox 78"/>
          <p:cNvSpPr txBox="1"/>
          <p:nvPr/>
        </p:nvSpPr>
        <p:spPr>
          <a:xfrm>
            <a:off x="1668364" y="1872785"/>
            <a:ext cx="1943992" cy="646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34289" tIns="34289" rIns="34289" bIns="34289" numCol="1" anchor="b">
            <a:spAutoFit/>
          </a:bodyPr>
          <a:lstStyle>
            <a:defPPr>
              <a:defRPr lang="fr-FR"/>
            </a:defPPr>
            <a:lvl1pPr algn="r">
              <a:defRPr b="1">
                <a:solidFill>
                  <a:srgbClr val="595959"/>
                </a:solidFill>
                <a:latin typeface="+mj-lt"/>
              </a:defRPr>
            </a:lvl1pPr>
          </a:lstStyle>
          <a:p>
            <a:r>
              <a:rPr lang="en-US" sz="1500" dirty="0" smtClean="0"/>
              <a:t>API İle </a:t>
            </a:r>
            <a:r>
              <a:rPr lang="en-US" sz="1500" dirty="0" err="1" smtClean="0"/>
              <a:t>Veri</a:t>
            </a:r>
            <a:r>
              <a:rPr lang="en-US" sz="1500" dirty="0" smtClean="0"/>
              <a:t> </a:t>
            </a:r>
            <a:r>
              <a:rPr lang="en-US" sz="1500" dirty="0" err="1" smtClean="0"/>
              <a:t>Tabanına</a:t>
            </a:r>
            <a:endParaRPr lang="en-US" sz="1500" dirty="0" smtClean="0"/>
          </a:p>
          <a:p>
            <a:r>
              <a:rPr lang="en-US" sz="1500" dirty="0" err="1" smtClean="0"/>
              <a:t>Veri</a:t>
            </a:r>
            <a:r>
              <a:rPr lang="en-US" sz="1500" dirty="0" smtClean="0"/>
              <a:t> </a:t>
            </a:r>
            <a:r>
              <a:rPr lang="en-US" sz="1500" dirty="0" err="1" smtClean="0"/>
              <a:t>Ekleme</a:t>
            </a:r>
            <a:endParaRPr lang="en-US" sz="1500" dirty="0"/>
          </a:p>
        </p:txBody>
      </p:sp>
      <p:sp>
        <p:nvSpPr>
          <p:cNvPr id="82" name="Başlık 1"/>
          <p:cNvSpPr txBox="1">
            <a:spLocks/>
          </p:cNvSpPr>
          <p:nvPr/>
        </p:nvSpPr>
        <p:spPr>
          <a:xfrm>
            <a:off x="106562" y="518391"/>
            <a:ext cx="7391400" cy="700809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9pPr>
          </a:lstStyle>
          <a:p>
            <a:r>
              <a:rPr lang="tr-TR" kern="0" dirty="0" smtClean="0">
                <a:solidFill>
                  <a:srgbClr val="FF0000"/>
                </a:solidFill>
              </a:rPr>
              <a:t>Sunum Planı</a:t>
            </a:r>
            <a:endParaRPr lang="tr-TR" kern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7591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 err="1"/>
              <a:t>Doğrulama</a:t>
            </a:r>
            <a:r>
              <a:rPr lang="en-US" sz="2400" dirty="0"/>
              <a:t> </a:t>
            </a:r>
            <a:r>
              <a:rPr lang="en-US" sz="2400" dirty="0" smtClean="0"/>
              <a:t>İle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Tutarlılığını</a:t>
            </a:r>
            <a:r>
              <a:rPr lang="en-US" sz="2400" dirty="0"/>
              <a:t> </a:t>
            </a:r>
            <a:r>
              <a:rPr lang="en-US" sz="2400" dirty="0" err="1"/>
              <a:t>Koruma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04" y="1502458"/>
            <a:ext cx="6903862" cy="4517342"/>
          </a:xfrm>
        </p:spPr>
      </p:pic>
      <p:sp>
        <p:nvSpPr>
          <p:cNvPr id="5" name="Shape 276"/>
          <p:cNvSpPr/>
          <p:nvPr/>
        </p:nvSpPr>
        <p:spPr>
          <a:xfrm>
            <a:off x="376578" y="625475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7" name="Metin kutusu 6"/>
          <p:cNvSpPr txBox="1"/>
          <p:nvPr/>
        </p:nvSpPr>
        <p:spPr>
          <a:xfrm>
            <a:off x="376578" y="5984557"/>
            <a:ext cx="6973181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600" dirty="0" smtClean="0"/>
              <a:t>Hata Mesajı Görünümü</a:t>
            </a:r>
            <a:endParaRPr lang="tr-TR" sz="2600" dirty="0"/>
          </a:p>
        </p:txBody>
      </p:sp>
    </p:spTree>
    <p:extLst>
      <p:ext uri="{BB962C8B-B14F-4D97-AF65-F5344CB8AC3E}">
        <p14:creationId xmlns:p14="http://schemas.microsoft.com/office/powerpoint/2010/main" val="466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/>
              <a:t>API İle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 smtClean="0"/>
              <a:t>Tabanına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Ekleme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100" dirty="0" smtClean="0"/>
              <a:t>Uygulamamızda veri ekleme işlemi yorum ekleme formu aracılığıyla olmaktadır.</a:t>
            </a:r>
          </a:p>
          <a:p>
            <a:r>
              <a:rPr lang="tr-TR" sz="2100" dirty="0" smtClean="0"/>
              <a:t>Kullanıcı formu doldurur, Yorumumu Ekle tuşuna basar ve yorum veri tabanına API aracılığı ile kaydedilir.</a:t>
            </a:r>
          </a:p>
          <a:p>
            <a:r>
              <a:rPr lang="tr-TR" sz="2100" dirty="0" smtClean="0"/>
              <a:t>Şu anki yorum ekle sayfası yorumun hangi mekana ekleneceğinden habersiz.</a:t>
            </a:r>
          </a:p>
          <a:p>
            <a:r>
              <a:rPr lang="tr-TR" sz="2100" dirty="0" smtClean="0"/>
              <a:t>Dolayısıyla sayfanın yorumun hangi mekana ekleneceğinden haberdar olmasını sağlamamız ve </a:t>
            </a:r>
            <a:r>
              <a:rPr lang="tr-TR" sz="2100" dirty="0" err="1" smtClean="0"/>
              <a:t>API’nin</a:t>
            </a:r>
            <a:r>
              <a:rPr lang="tr-TR" sz="2100" dirty="0" smtClean="0"/>
              <a:t> POST metoduna yönlendirmemiz gerekecek.</a:t>
            </a:r>
          </a:p>
          <a:p>
            <a:r>
              <a:rPr lang="tr-TR" sz="2100" dirty="0" smtClean="0"/>
              <a:t>Yorum eklenecek mekanın </a:t>
            </a:r>
            <a:r>
              <a:rPr lang="tr-TR" sz="2100" dirty="0" err="1" smtClean="0"/>
              <a:t>mekanid’sini</a:t>
            </a:r>
            <a:r>
              <a:rPr lang="tr-TR" sz="2100" dirty="0" smtClean="0"/>
              <a:t> bulmamız gerekecek.</a:t>
            </a:r>
          </a:p>
          <a:p>
            <a:r>
              <a:rPr lang="tr-TR" sz="2100" dirty="0" smtClean="0"/>
              <a:t>Daha önceki ana sayfamızda yaptığımız gibi </a:t>
            </a:r>
            <a:r>
              <a:rPr lang="tr-TR" sz="2100" dirty="0" err="1" smtClean="0"/>
              <a:t>mekanid’yi</a:t>
            </a:r>
            <a:r>
              <a:rPr lang="tr-TR" sz="2100" dirty="0" smtClean="0"/>
              <a:t> URL’ye geçireceğiz. Bunun için rotamızı yeniden tanımlamamız gerekecek.</a:t>
            </a:r>
          </a:p>
          <a:p>
            <a:r>
              <a:rPr lang="tr-TR" sz="2100" dirty="0" smtClean="0"/>
              <a:t>Son olarak yeni eklenen yorumun sayfada görünmesi sağlanmalı.</a:t>
            </a:r>
          </a:p>
          <a:p>
            <a:endParaRPr lang="tr-TR" dirty="0" smtClean="0"/>
          </a:p>
          <a:p>
            <a:endParaRPr lang="tr-TR" dirty="0" smtClean="0"/>
          </a:p>
          <a:p>
            <a:endParaRPr lang="tr-TR" dirty="0"/>
          </a:p>
        </p:txBody>
      </p:sp>
      <p:sp>
        <p:nvSpPr>
          <p:cNvPr id="6" name="Shape 279"/>
          <p:cNvSpPr/>
          <p:nvPr/>
        </p:nvSpPr>
        <p:spPr>
          <a:xfrm>
            <a:off x="376577" y="685800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254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/>
              <a:t>API İle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 smtClean="0"/>
              <a:t>Tabanına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Ekleme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334000"/>
          </a:xfrm>
        </p:spPr>
        <p:txBody>
          <a:bodyPr/>
          <a:lstStyle/>
          <a:p>
            <a:r>
              <a:rPr lang="tr-TR" sz="2000" dirty="0" smtClean="0"/>
              <a:t>Rotamızın değişmiş hali (“</a:t>
            </a:r>
            <a:r>
              <a:rPr lang="tr-TR" sz="2000" dirty="0" err="1" smtClean="0"/>
              <a:t>app_server</a:t>
            </a:r>
            <a:r>
              <a:rPr lang="tr-TR" sz="2000" dirty="0" smtClean="0"/>
              <a:t>/</a:t>
            </a:r>
            <a:r>
              <a:rPr lang="tr-TR" sz="2000" dirty="0" err="1" smtClean="0"/>
              <a:t>routes</a:t>
            </a:r>
            <a:r>
              <a:rPr lang="tr-TR" sz="2000" dirty="0" smtClean="0"/>
              <a:t>/</a:t>
            </a:r>
            <a:r>
              <a:rPr lang="tr-TR" sz="2000" dirty="0" err="1" smtClean="0"/>
              <a:t>index.js</a:t>
            </a:r>
            <a:r>
              <a:rPr lang="tr-TR" sz="2000" dirty="0" smtClean="0"/>
              <a:t>”):</a:t>
            </a:r>
          </a:p>
          <a:p>
            <a:pPr lvl="1"/>
            <a:r>
              <a:rPr lang="tr-TR" dirty="0" err="1"/>
              <a:t>router.get</a:t>
            </a:r>
            <a:r>
              <a:rPr lang="tr-TR" dirty="0"/>
              <a:t>('/</a:t>
            </a:r>
            <a:r>
              <a:rPr lang="tr-TR" dirty="0" smtClean="0"/>
              <a:t>mekan/:</a:t>
            </a:r>
            <a:r>
              <a:rPr lang="tr-TR" dirty="0" err="1" smtClean="0"/>
              <a:t>mekanid</a:t>
            </a:r>
            <a:r>
              <a:rPr lang="tr-TR" dirty="0" smtClean="0"/>
              <a:t>/yorum/yeni</a:t>
            </a:r>
            <a:r>
              <a:rPr lang="tr-TR" dirty="0"/>
              <a:t>', </a:t>
            </a:r>
            <a:r>
              <a:rPr lang="tr-TR" dirty="0" err="1"/>
              <a:t>ctrlMekanlar.yorumEkle</a:t>
            </a:r>
            <a:r>
              <a:rPr lang="tr-TR" dirty="0" smtClean="0"/>
              <a:t>);</a:t>
            </a:r>
          </a:p>
          <a:p>
            <a:r>
              <a:rPr lang="tr-TR" sz="2000" dirty="0" smtClean="0"/>
              <a:t>Yorumumu Ekle tuşuna bastığında yorumun eklenmesi için yeni bir rota tanımlanmalı:</a:t>
            </a:r>
          </a:p>
          <a:p>
            <a:pPr lvl="1"/>
            <a:r>
              <a:rPr lang="tr-TR" dirty="0" err="1"/>
              <a:t>router.post</a:t>
            </a:r>
            <a:r>
              <a:rPr lang="tr-TR" dirty="0" smtClean="0"/>
              <a:t>('/mekan/:</a:t>
            </a:r>
            <a:r>
              <a:rPr lang="tr-TR" dirty="0" err="1" smtClean="0"/>
              <a:t>mekanid</a:t>
            </a:r>
            <a:r>
              <a:rPr lang="tr-TR" dirty="0" smtClean="0"/>
              <a:t>/yorum/yeni', </a:t>
            </a:r>
            <a:r>
              <a:rPr lang="tr-TR" dirty="0" err="1" smtClean="0"/>
              <a:t>ctrlMekanlar.yorumumuEkle</a:t>
            </a:r>
            <a:r>
              <a:rPr lang="tr-TR" dirty="0" smtClean="0"/>
              <a:t>); </a:t>
            </a:r>
          </a:p>
          <a:p>
            <a:r>
              <a:rPr lang="tr-TR" sz="2000" dirty="0" smtClean="0"/>
              <a:t>Yeni rotaya karşılık gelen </a:t>
            </a:r>
            <a:r>
              <a:rPr lang="tr-TR" sz="2000" dirty="0" err="1" smtClean="0"/>
              <a:t>controller</a:t>
            </a:r>
            <a:r>
              <a:rPr lang="tr-TR" sz="2000" dirty="0" smtClean="0"/>
              <a:t> metodu henüz yazılmadığı için uygulama çatlayacaktır. Bunun için </a:t>
            </a:r>
            <a:r>
              <a:rPr lang="tr-TR" sz="2000" dirty="0" err="1" smtClean="0"/>
              <a:t>mekanlar.js</a:t>
            </a:r>
            <a:r>
              <a:rPr lang="tr-TR" sz="2000" dirty="0" smtClean="0"/>
              <a:t> </a:t>
            </a:r>
            <a:r>
              <a:rPr lang="tr-TR" sz="2000" dirty="0" err="1" smtClean="0"/>
              <a:t>controller</a:t>
            </a:r>
            <a:r>
              <a:rPr lang="tr-TR" sz="2000" dirty="0" smtClean="0"/>
              <a:t> dosyamızda </a:t>
            </a:r>
            <a:r>
              <a:rPr lang="tr-TR" sz="2000" dirty="0" err="1" smtClean="0"/>
              <a:t>yorumumuEkle</a:t>
            </a:r>
            <a:r>
              <a:rPr lang="tr-TR" sz="2000" dirty="0" smtClean="0"/>
              <a:t> metodunu tanımlamalıyız.</a:t>
            </a:r>
          </a:p>
          <a:p>
            <a:r>
              <a:rPr lang="tr-TR" sz="2000" dirty="0" smtClean="0"/>
              <a:t>Ek olarak mekan-detay sayfamızda URL yolunu </a:t>
            </a:r>
            <a:r>
              <a:rPr lang="tr-TR" sz="2000" dirty="0" err="1" smtClean="0"/>
              <a:t>mekanid’yi</a:t>
            </a:r>
            <a:r>
              <a:rPr lang="tr-TR" sz="2000" dirty="0" smtClean="0"/>
              <a:t> içerecek şekilde değiştirmeliyiz.</a:t>
            </a:r>
          </a:p>
          <a:p>
            <a:pPr lvl="1"/>
            <a:r>
              <a:rPr lang="tr-TR" dirty="0"/>
              <a:t> -var </a:t>
            </a:r>
            <a:r>
              <a:rPr lang="tr-TR" dirty="0" err="1"/>
              <a:t>mekanid</a:t>
            </a:r>
            <a:r>
              <a:rPr lang="tr-TR" dirty="0"/>
              <a:t>=</a:t>
            </a:r>
            <a:r>
              <a:rPr lang="tr-TR" dirty="0" err="1"/>
              <a:t>mekanBilgisi</a:t>
            </a:r>
            <a:r>
              <a:rPr lang="tr-TR" dirty="0"/>
              <a:t>._</a:t>
            </a:r>
            <a:r>
              <a:rPr lang="tr-TR" dirty="0" err="1"/>
              <a:t>id</a:t>
            </a:r>
            <a:r>
              <a:rPr lang="tr-TR" dirty="0"/>
              <a:t>              </a:t>
            </a:r>
            <a:endParaRPr lang="tr-TR" dirty="0" smtClean="0"/>
          </a:p>
          <a:p>
            <a:pPr lvl="1"/>
            <a:r>
              <a:rPr lang="tr-TR" dirty="0" err="1" smtClean="0"/>
              <a:t>a.btn.btn-default.pull-right</a:t>
            </a:r>
            <a:r>
              <a:rPr lang="tr-TR" dirty="0" smtClean="0"/>
              <a:t>(</a:t>
            </a:r>
            <a:r>
              <a:rPr lang="tr-TR" dirty="0" err="1" smtClean="0"/>
              <a:t>href</a:t>
            </a:r>
            <a:r>
              <a:rPr lang="tr-TR" dirty="0"/>
              <a:t>='/mekan/'+</a:t>
            </a:r>
            <a:r>
              <a:rPr lang="tr-TR" dirty="0" err="1"/>
              <a:t>mekanid</a:t>
            </a:r>
            <a:r>
              <a:rPr lang="tr-TR" dirty="0"/>
              <a:t>+'/yorum/yeni') Yorum Ekle Yorum Ekle</a:t>
            </a:r>
            <a:endParaRPr lang="tr-TR" dirty="0" smtClean="0"/>
          </a:p>
          <a:p>
            <a:r>
              <a:rPr lang="tr-TR" sz="2000" dirty="0" smtClean="0"/>
              <a:t>Son olarak ise yorum-ekle sayfamızın GET olan isteğini POST olarak güncellemeliyiz.</a:t>
            </a:r>
          </a:p>
          <a:p>
            <a:pPr lvl="1"/>
            <a:r>
              <a:rPr lang="tr-TR" dirty="0" err="1"/>
              <a:t>form.form-horizontal</a:t>
            </a:r>
            <a:r>
              <a:rPr lang="tr-TR" dirty="0"/>
              <a:t>(</a:t>
            </a:r>
            <a:r>
              <a:rPr lang="tr-TR" dirty="0" err="1"/>
              <a:t>action</a:t>
            </a:r>
            <a:r>
              <a:rPr lang="tr-TR" dirty="0"/>
              <a:t>="", </a:t>
            </a:r>
            <a:r>
              <a:rPr lang="tr-TR" dirty="0" err="1"/>
              <a:t>method</a:t>
            </a:r>
            <a:r>
              <a:rPr lang="tr-TR" dirty="0"/>
              <a:t>="post", role="form")</a:t>
            </a:r>
            <a:r>
              <a:rPr lang="tr-TR" sz="2000" dirty="0"/>
              <a:t/>
            </a:r>
            <a:br>
              <a:rPr lang="tr-TR" sz="2000" dirty="0"/>
            </a:br>
            <a:endParaRPr lang="tr-TR" dirty="0"/>
          </a:p>
          <a:p>
            <a:pPr lvl="1"/>
            <a:endParaRPr lang="tr-TR" dirty="0" smtClean="0"/>
          </a:p>
          <a:p>
            <a:pPr lvl="1"/>
            <a:endParaRPr lang="tr-TR" dirty="0"/>
          </a:p>
        </p:txBody>
      </p:sp>
      <p:sp>
        <p:nvSpPr>
          <p:cNvPr id="6" name="Shape 279"/>
          <p:cNvSpPr/>
          <p:nvPr/>
        </p:nvSpPr>
        <p:spPr>
          <a:xfrm>
            <a:off x="376577" y="685800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71734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/>
              <a:t>API İle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 smtClean="0"/>
              <a:t>Tabanına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Ekleme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524000"/>
            <a:ext cx="8839200" cy="4431808"/>
          </a:xfrm>
        </p:spPr>
      </p:pic>
      <p:sp>
        <p:nvSpPr>
          <p:cNvPr id="6" name="Shape 279"/>
          <p:cNvSpPr/>
          <p:nvPr/>
        </p:nvSpPr>
        <p:spPr>
          <a:xfrm>
            <a:off x="376577" y="685800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" name="Metin kutusu 4"/>
          <p:cNvSpPr txBox="1"/>
          <p:nvPr/>
        </p:nvSpPr>
        <p:spPr>
          <a:xfrm>
            <a:off x="2209800" y="5943600"/>
            <a:ext cx="457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mtClean="0"/>
              <a:t>Güncel Rotalar</a:t>
            </a:r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1519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/>
              <a:t>API İle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 smtClean="0"/>
              <a:t>Tabanına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Ekleme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1590748"/>
            <a:ext cx="8267133" cy="3524103"/>
          </a:xfrm>
        </p:spPr>
      </p:pic>
      <p:sp>
        <p:nvSpPr>
          <p:cNvPr id="6" name="Shape 279"/>
          <p:cNvSpPr/>
          <p:nvPr/>
        </p:nvSpPr>
        <p:spPr>
          <a:xfrm>
            <a:off x="376577" y="685800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" name="Metin kutusu 4"/>
          <p:cNvSpPr txBox="1"/>
          <p:nvPr/>
        </p:nvSpPr>
        <p:spPr>
          <a:xfrm>
            <a:off x="152399" y="5257800"/>
            <a:ext cx="815340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800" dirty="0" smtClean="0"/>
              <a:t>Yeni </a:t>
            </a:r>
            <a:r>
              <a:rPr lang="tr-TR" sz="2800" dirty="0" err="1" smtClean="0"/>
              <a:t>yorumumuEkle</a:t>
            </a:r>
            <a:r>
              <a:rPr lang="tr-TR" sz="2800" dirty="0" smtClean="0"/>
              <a:t> </a:t>
            </a:r>
            <a:r>
              <a:rPr lang="tr-TR" sz="2800" dirty="0" err="1" smtClean="0"/>
              <a:t>controller</a:t>
            </a:r>
            <a:r>
              <a:rPr lang="tr-TR" sz="2800" dirty="0" smtClean="0"/>
              <a:t> metodu</a:t>
            </a:r>
          </a:p>
          <a:p>
            <a:r>
              <a:rPr lang="tr-TR" sz="2800" dirty="0" err="1"/>
              <a:t>e</a:t>
            </a:r>
            <a:r>
              <a:rPr lang="tr-TR" sz="2800" dirty="0" err="1" smtClean="0"/>
              <a:t>xports</a:t>
            </a:r>
            <a:r>
              <a:rPr lang="tr-TR" sz="2800" dirty="0" smtClean="0"/>
              <a:t> kısmına eklemeyi unutmayın</a:t>
            </a:r>
            <a:endParaRPr lang="tr-TR" sz="2800" dirty="0"/>
          </a:p>
        </p:txBody>
      </p:sp>
    </p:spTree>
    <p:extLst>
      <p:ext uri="{BB962C8B-B14F-4D97-AF65-F5344CB8AC3E}">
        <p14:creationId xmlns:p14="http://schemas.microsoft.com/office/powerpoint/2010/main" val="8397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/>
              <a:t>API İle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 smtClean="0"/>
              <a:t>Tabanına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Ekleme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01" y="1613618"/>
            <a:ext cx="7988899" cy="3680544"/>
          </a:xfrm>
        </p:spPr>
      </p:pic>
      <p:sp>
        <p:nvSpPr>
          <p:cNvPr id="6" name="Shape 279"/>
          <p:cNvSpPr/>
          <p:nvPr/>
        </p:nvSpPr>
        <p:spPr>
          <a:xfrm>
            <a:off x="376577" y="685800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" name="Metin kutusu 4"/>
          <p:cNvSpPr txBox="1"/>
          <p:nvPr/>
        </p:nvSpPr>
        <p:spPr>
          <a:xfrm>
            <a:off x="161176" y="5314081"/>
            <a:ext cx="8839200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900" dirty="0" smtClean="0"/>
              <a:t>Güncel mekan-detay sayfası (54. satır)</a:t>
            </a:r>
            <a:endParaRPr lang="tr-TR" sz="3900" dirty="0"/>
          </a:p>
        </p:txBody>
      </p:sp>
    </p:spTree>
    <p:extLst>
      <p:ext uri="{BB962C8B-B14F-4D97-AF65-F5344CB8AC3E}">
        <p14:creationId xmlns:p14="http://schemas.microsoft.com/office/powerpoint/2010/main" val="791976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/>
              <a:t>API İle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 smtClean="0"/>
              <a:t>Tabanına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Ekleme</a:t>
            </a:r>
            <a:endParaRPr lang="en-US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45" y="1524000"/>
            <a:ext cx="7920537" cy="2438400"/>
          </a:xfrm>
        </p:spPr>
      </p:pic>
      <p:sp>
        <p:nvSpPr>
          <p:cNvPr id="6" name="Shape 279"/>
          <p:cNvSpPr/>
          <p:nvPr/>
        </p:nvSpPr>
        <p:spPr>
          <a:xfrm>
            <a:off x="376577" y="685800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" name="Metin kutusu 4"/>
          <p:cNvSpPr txBox="1"/>
          <p:nvPr/>
        </p:nvSpPr>
        <p:spPr>
          <a:xfrm>
            <a:off x="609600" y="4419600"/>
            <a:ext cx="7543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200" dirty="0" smtClean="0"/>
              <a:t>Güncel yorum-ekle sayfası (6.ve 9. satır)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471126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914400" y="773410"/>
            <a:ext cx="7239000" cy="461665"/>
          </a:xfrm>
        </p:spPr>
        <p:txBody>
          <a:bodyPr/>
          <a:lstStyle/>
          <a:p>
            <a:r>
              <a:rPr lang="en-US" sz="2400" dirty="0"/>
              <a:t>API İle </a:t>
            </a:r>
            <a:r>
              <a:rPr lang="en-US" sz="2400" dirty="0" err="1"/>
              <a:t>Veri</a:t>
            </a:r>
            <a:r>
              <a:rPr lang="en-US" sz="2400" dirty="0"/>
              <a:t> </a:t>
            </a:r>
            <a:r>
              <a:rPr lang="en-US" sz="2400" dirty="0" err="1" smtClean="0"/>
              <a:t>Tabanına</a:t>
            </a:r>
            <a:r>
              <a:rPr lang="en-US" sz="2400" dirty="0" smtClean="0"/>
              <a:t> </a:t>
            </a:r>
            <a:r>
              <a:rPr lang="en-US" sz="2400" dirty="0" err="1" smtClean="0"/>
              <a:t>Veri</a:t>
            </a:r>
            <a:r>
              <a:rPr lang="en-US" sz="2400" dirty="0" smtClean="0"/>
              <a:t> </a:t>
            </a:r>
            <a:r>
              <a:rPr lang="en-US" sz="2400" dirty="0" err="1"/>
              <a:t>Ekleme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334000"/>
          </a:xfrm>
        </p:spPr>
        <p:txBody>
          <a:bodyPr/>
          <a:lstStyle/>
          <a:p>
            <a:r>
              <a:rPr lang="tr-TR" dirty="0" smtClean="0"/>
              <a:t>Ana sayfamız ve mekan detay sayfamızda yaptığımız gibi görüntüleme işlemi için </a:t>
            </a:r>
            <a:r>
              <a:rPr lang="tr-TR" dirty="0" err="1" smtClean="0"/>
              <a:t>yorumSayfasiOlustur</a:t>
            </a:r>
            <a:r>
              <a:rPr lang="tr-TR" dirty="0" smtClean="0"/>
              <a:t> isminde yeni bir metot tanımlayacağız.</a:t>
            </a:r>
          </a:p>
          <a:p>
            <a:r>
              <a:rPr lang="tr-TR" dirty="0" smtClean="0"/>
              <a:t>Yorum ekle sayfamızda hangi mekana yorum yapıyorsak onun isminin de gelmesini sağlamalıyız.</a:t>
            </a:r>
          </a:p>
          <a:p>
            <a:r>
              <a:rPr lang="tr-TR" dirty="0" smtClean="0"/>
              <a:t>Bunu yapmak için yine </a:t>
            </a:r>
            <a:r>
              <a:rPr lang="tr-TR" dirty="0" err="1" smtClean="0"/>
              <a:t>mekanid’ye</a:t>
            </a:r>
            <a:r>
              <a:rPr lang="tr-TR" dirty="0" smtClean="0"/>
              <a:t> ihtiyaç duyacağız.</a:t>
            </a:r>
          </a:p>
          <a:p>
            <a:r>
              <a:rPr lang="tr-TR" dirty="0" smtClean="0"/>
              <a:t>Bu işlemi farklı bir </a:t>
            </a:r>
            <a:r>
              <a:rPr lang="tr-TR" dirty="0" err="1" smtClean="0"/>
              <a:t>controller</a:t>
            </a:r>
            <a:r>
              <a:rPr lang="tr-TR" dirty="0" smtClean="0"/>
              <a:t> metodu ile mekan-detay sayfası için yapmıştık.</a:t>
            </a:r>
          </a:p>
          <a:p>
            <a:r>
              <a:rPr lang="tr-TR" dirty="0" smtClean="0"/>
              <a:t>Tekrar farklı bir </a:t>
            </a:r>
            <a:r>
              <a:rPr lang="tr-TR" dirty="0" err="1" smtClean="0"/>
              <a:t>controller</a:t>
            </a:r>
            <a:r>
              <a:rPr lang="tr-TR" dirty="0" smtClean="0"/>
              <a:t> metodu oluşturmak yerine tek bir </a:t>
            </a:r>
            <a:r>
              <a:rPr lang="tr-TR" dirty="0" err="1" smtClean="0"/>
              <a:t>controller</a:t>
            </a:r>
            <a:r>
              <a:rPr lang="tr-TR" dirty="0" smtClean="0"/>
              <a:t> metodu ile iki sayfa için de aynı işlemi yapabiliriz.</a:t>
            </a:r>
          </a:p>
          <a:p>
            <a:r>
              <a:rPr lang="tr-TR" dirty="0" err="1" smtClean="0"/>
              <a:t>mekanBilgisiGetir</a:t>
            </a:r>
            <a:r>
              <a:rPr lang="tr-TR" dirty="0" smtClean="0"/>
              <a:t> isimli bir geri çağrım metodu oluşturarak hem yorum ekleme hem de mekan detay gösterme işlemi için gerekli bilgileri sağlayabiliriz.</a:t>
            </a:r>
            <a:endParaRPr lang="tr-TR" dirty="0"/>
          </a:p>
        </p:txBody>
      </p:sp>
      <p:sp>
        <p:nvSpPr>
          <p:cNvPr id="6" name="Shape 279"/>
          <p:cNvSpPr/>
          <p:nvPr/>
        </p:nvSpPr>
        <p:spPr>
          <a:xfrm>
            <a:off x="376577" y="685800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7002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pitchFamily="-11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pitchFamily="-110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Designs\Network Blitz.pot</Template>
  <TotalTime>19375</TotalTime>
  <Words>688</Words>
  <Application>Microsoft Macintosh PowerPoint</Application>
  <PresentationFormat>On-screen Show (4:3)</PresentationFormat>
  <Paragraphs>105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Brush Script MT</vt:lpstr>
      <vt:lpstr>ＭＳ Ｐゴシック</vt:lpstr>
      <vt:lpstr>Tahoma</vt:lpstr>
      <vt:lpstr>Times</vt:lpstr>
      <vt:lpstr>Wingdings</vt:lpstr>
      <vt:lpstr>Blank Presentation</vt:lpstr>
      <vt:lpstr>PowerPoint Presentation</vt:lpstr>
      <vt:lpstr>PowerPoint Presentation</vt:lpstr>
      <vt:lpstr>API İle Veri Tabanına Veri Ekleme</vt:lpstr>
      <vt:lpstr>API İle Veri Tabanına Veri Ekleme</vt:lpstr>
      <vt:lpstr>API İle Veri Tabanına Veri Ekleme</vt:lpstr>
      <vt:lpstr>API İle Veri Tabanına Veri Ekleme</vt:lpstr>
      <vt:lpstr>API İle Veri Tabanına Veri Ekleme</vt:lpstr>
      <vt:lpstr>API İle Veri Tabanına Veri Ekleme</vt:lpstr>
      <vt:lpstr>API İle Veri Tabanına Veri Ekleme</vt:lpstr>
      <vt:lpstr>API İle Veri Tabanına Veri Ekleme</vt:lpstr>
      <vt:lpstr>API İle Veri Tabanına Veri Ekleme</vt:lpstr>
      <vt:lpstr>API İle Veri Tabanına Veri Ekleme</vt:lpstr>
      <vt:lpstr>API İle Veri Tabanına Veri Ekleme</vt:lpstr>
      <vt:lpstr>Doğrulama İle Veri Tutarlılığını Koruma</vt:lpstr>
      <vt:lpstr>Doğrulama İle Veri Tutarlılığını Koruma</vt:lpstr>
      <vt:lpstr>Doğrulama İle Veri Tutarlılığını Koruma</vt:lpstr>
      <vt:lpstr>Doğrulama İle Veri Tutarlılığını Koruma</vt:lpstr>
      <vt:lpstr>Doğrulama İle Veri Tutarlılığını Koruma</vt:lpstr>
      <vt:lpstr>Doğrulama İle Veri Tutarlılığını Koruma</vt:lpstr>
      <vt:lpstr>Doğrulama İle Veri Tutarlılığını Koruma</vt:lpstr>
    </vt:vector>
  </TitlesOfParts>
  <Company>TEES Communications Division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Amy Yarbrough</dc:creator>
  <cp:lastModifiedBy>Microsoft Office User</cp:lastModifiedBy>
  <cp:revision>2812</cp:revision>
  <cp:lastPrinted>1999-07-13T10:45:18Z</cp:lastPrinted>
  <dcterms:created xsi:type="dcterms:W3CDTF">1999-06-28T14:13:43Z</dcterms:created>
  <dcterms:modified xsi:type="dcterms:W3CDTF">2017-12-09T19:40:37Z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